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ato" panose="020F0502020204030203" pitchFamily="34" charset="77"/>
      <p:regular r:id="rId17"/>
      <p:bold r:id="rId18"/>
      <p:italic r:id="rId19"/>
      <p:boldItalic r:id="rId20"/>
    </p:embeddedFont>
    <p:embeddedFont>
      <p:font typeface="Lato Light" panose="020F0302020204030203" pitchFamily="34" charset="77"/>
      <p:regular r:id="rId21"/>
      <p:bold r:id="rId22"/>
      <p:italic r:id="rId23"/>
      <p:boldItalic r:id="rId24"/>
    </p:embeddedFont>
    <p:embeddedFont>
      <p:font typeface="Quicksand" pitchFamily="2" charset="77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W9H4/AJqu9XE8ZVlu8h3GIORm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2" descr="A picture containing star, water, sky, blu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2"/>
          <p:cNvSpPr txBox="1">
            <a:spLocks noGrp="1"/>
          </p:cNvSpPr>
          <p:nvPr>
            <p:ph type="ctrTitle"/>
          </p:nvPr>
        </p:nvSpPr>
        <p:spPr>
          <a:xfrm>
            <a:off x="624590" y="539749"/>
            <a:ext cx="9144000" cy="114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icksand"/>
              <a:buNone/>
              <a:defRPr sz="4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ubTitle" idx="1"/>
          </p:nvPr>
        </p:nvSpPr>
        <p:spPr>
          <a:xfrm>
            <a:off x="624590" y="17732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30" name="Google Shape;30;p12" descr="A picture containing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7800" y="2567664"/>
            <a:ext cx="228600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2"/>
          <p:cNvSpPr txBox="1">
            <a:spLocks noGrp="1"/>
          </p:cNvSpPr>
          <p:nvPr>
            <p:ph type="body" idx="2"/>
          </p:nvPr>
        </p:nvSpPr>
        <p:spPr>
          <a:xfrm>
            <a:off x="623889" y="539749"/>
            <a:ext cx="9143999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/>
          <p:nvPr/>
        </p:nvSpPr>
        <p:spPr>
          <a:xfrm>
            <a:off x="288626" y="2018297"/>
            <a:ext cx="4500971" cy="2200275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9" y="2886167"/>
            <a:ext cx="3806465" cy="464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33FF"/>
              </a:buClr>
              <a:buSzPts val="3600"/>
              <a:buFont typeface="Quicksand"/>
              <a:buNone/>
              <a:defRPr sz="3600">
                <a:solidFill>
                  <a:srgbClr val="5C33FF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33FF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A1E8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A1E8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33FF"/>
              </a:buClr>
              <a:buSzPts val="3600"/>
              <a:buFont typeface="Calibri"/>
              <a:buNone/>
              <a:defRPr>
                <a:solidFill>
                  <a:srgbClr val="5C33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>
                <a:latin typeface="Lato"/>
                <a:ea typeface="Lato"/>
                <a:cs typeface="Lato"/>
                <a:sym typeface="La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4" descr="A picture containing sky, star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0E43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icksand"/>
              <a:buNone/>
              <a:defRPr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110564" cy="325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33FF"/>
              </a:buClr>
              <a:buSzPts val="4000"/>
              <a:buFont typeface="Quicksand"/>
              <a:buNone/>
              <a:defRPr sz="4000">
                <a:solidFill>
                  <a:srgbClr val="5C33FF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33FF"/>
              </a:buClr>
              <a:buSzPts val="3600"/>
              <a:buFont typeface="Quicksand"/>
              <a:buNone/>
              <a:defRPr sz="3600">
                <a:solidFill>
                  <a:srgbClr val="5C33FF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33FF"/>
              </a:buClr>
              <a:buSzPts val="3600"/>
              <a:buFont typeface="Quicksand"/>
              <a:buNone/>
              <a:defRPr sz="3600">
                <a:solidFill>
                  <a:srgbClr val="5C33FF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33FF"/>
              </a:buClr>
              <a:buSzPts val="4000"/>
              <a:buFont typeface="Quicksand"/>
              <a:buNone/>
              <a:defRPr sz="4000">
                <a:solidFill>
                  <a:srgbClr val="5C33FF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33FF"/>
              </a:buClr>
              <a:buSzPts val="3600"/>
              <a:buFont typeface="Quicksand"/>
              <a:buNone/>
              <a:defRPr sz="3600">
                <a:solidFill>
                  <a:srgbClr val="5C33FF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33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5C33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33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A1E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A1E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5649119"/>
            <a:ext cx="12192000" cy="1207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1" descr="A picture containing table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473388" y="2557267"/>
            <a:ext cx="3299512" cy="340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1" descr="A picture containing clock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978900" y="4782540"/>
            <a:ext cx="1021893" cy="1583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1" descr="A close up of a logo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299196" y="4782474"/>
            <a:ext cx="1225901" cy="15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1" descr="A picture containing drawing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403636" y="4782474"/>
            <a:ext cx="1278272" cy="15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1" descr="A close up of a logo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557147" y="4782474"/>
            <a:ext cx="1346139" cy="15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1" descr="A picture containing drawing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020222" y="5358474"/>
            <a:ext cx="822528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5501349-D6E6-584B-BA39-E83C38662E76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318758" y="203890"/>
            <a:ext cx="2620069" cy="32247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>
            <a:spLocks noGrp="1"/>
          </p:cNvSpPr>
          <p:nvPr>
            <p:ph type="ctrTitle"/>
          </p:nvPr>
        </p:nvSpPr>
        <p:spPr>
          <a:xfrm>
            <a:off x="624590" y="539749"/>
            <a:ext cx="9144000" cy="114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icksand"/>
              <a:buNone/>
            </a:pPr>
            <a:r>
              <a:rPr lang="nl-NL"/>
              <a:t>Je account op slot zetten</a:t>
            </a:r>
            <a:endParaRPr/>
          </a:p>
        </p:txBody>
      </p:sp>
      <p:sp>
        <p:nvSpPr>
          <p:cNvPr id="99" name="Google Shape;99;p1"/>
          <p:cNvSpPr txBox="1">
            <a:spLocks noGrp="1"/>
          </p:cNvSpPr>
          <p:nvPr>
            <p:ph type="subTitle" idx="1"/>
          </p:nvPr>
        </p:nvSpPr>
        <p:spPr>
          <a:xfrm>
            <a:off x="624590" y="17732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00" name="Google Shape;100;p1"/>
          <p:cNvSpPr txBox="1">
            <a:spLocks noGrp="1"/>
          </p:cNvSpPr>
          <p:nvPr>
            <p:ph type="body" idx="2"/>
          </p:nvPr>
        </p:nvSpPr>
        <p:spPr>
          <a:xfrm>
            <a:off x="623889" y="539749"/>
            <a:ext cx="9143999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icksand"/>
              <a:buNone/>
            </a:pPr>
            <a:r>
              <a:rPr lang="nl-NL"/>
              <a:t>Aan de slag!</a:t>
            </a:r>
            <a:endParaRPr/>
          </a:p>
        </p:txBody>
      </p:sp>
      <p:sp>
        <p:nvSpPr>
          <p:cNvPr id="159" name="Google Shape;15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165622" cy="325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nl-NL"/>
              <a:t>Open het werkblad ga je zelf aan de slag met jou account beveiliging!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  <p:pic>
        <p:nvPicPr>
          <p:cNvPr id="160" name="Google Shape;1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1061" y="1312821"/>
            <a:ext cx="3450748" cy="4857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 descr="A picture containing shi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6028" y="3998595"/>
            <a:ext cx="1753482" cy="2768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33FF"/>
              </a:buClr>
              <a:buSzPts val="3600"/>
              <a:buFont typeface="Calibri"/>
              <a:buNone/>
            </a:pPr>
            <a:r>
              <a:rPr lang="nl-NL"/>
              <a:t>Hoe goed zijn jouw accounts beveiligd?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838200" y="1338943"/>
            <a:ext cx="7905750" cy="483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NL"/>
              <a:t>Ga staan!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nl-NL"/>
              <a:t>Blijf staan jij dit doet, ga zitten als je het niet doet.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nl-NL">
                <a:solidFill>
                  <a:srgbClr val="5C33FF"/>
                </a:solidFill>
              </a:rPr>
              <a:t>Mijn wachtoorden bestaan uit cijfers en letters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nl-NL">
                <a:solidFill>
                  <a:srgbClr val="5C33FF"/>
                </a:solidFill>
              </a:rPr>
              <a:t>En speciale tekens! (bijv. !@/-?)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nl-NL">
                <a:solidFill>
                  <a:srgbClr val="5C33FF"/>
                </a:solidFill>
              </a:rPr>
              <a:t>Voor elke website gebruik ik een ander wachtwoord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>
              <a:solidFill>
                <a:srgbClr val="5C33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33FF"/>
              </a:buClr>
              <a:buSzPts val="3600"/>
              <a:buFont typeface="Calibri"/>
              <a:buNone/>
            </a:pPr>
            <a:r>
              <a:rPr lang="nl-NL"/>
              <a:t>Hoe goed zijn jouw accounts beveiligd?</a:t>
            </a:r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838200" y="1338943"/>
            <a:ext cx="10515600" cy="483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NL"/>
              <a:t>Ga staan!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nl-NL"/>
              <a:t>Blijf staan jij dit doet, ga zitten als je het niet doet.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nl-NL">
                <a:solidFill>
                  <a:srgbClr val="5C33FF"/>
                </a:solidFill>
              </a:rPr>
              <a:t>Niemand weet mijn wachtwoorden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nl-NL">
                <a:solidFill>
                  <a:srgbClr val="5C33FF"/>
                </a:solidFill>
              </a:rPr>
              <a:t>Ik gebruik een password manager voor extra moeilijke wachtworden</a:t>
            </a:r>
            <a:endParaRPr>
              <a:solidFill>
                <a:srgbClr val="5C33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nl-NL">
                <a:solidFill>
                  <a:srgbClr val="5C33FF"/>
                </a:solidFill>
              </a:rPr>
              <a:t>Waar kan gebruik ik two-factor authenticatie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>
              <a:solidFill>
                <a:srgbClr val="5C33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33FF"/>
              </a:buClr>
              <a:buSzPts val="3600"/>
              <a:buFont typeface="Calibri"/>
              <a:buNone/>
            </a:pPr>
            <a:r>
              <a:rPr lang="nl-NL"/>
              <a:t>Waarom moet je je accounts beschermen?</a:t>
            </a:r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2968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Elke dag proberen hackers (&amp; bots) accounts te stelen om: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nl-NL" sz="2000"/>
              <a:t>Spam en phishingberichten te verspreiden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nl-NL" sz="2000"/>
              <a:t>Betaal- en creditcardgegevens te stelen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Veel mensen gebruiken op elke website hetzelfde </a:t>
            </a:r>
            <a:br>
              <a:rPr lang="nl-NL" sz="2400"/>
            </a:br>
            <a:r>
              <a:rPr lang="nl-NL" sz="2400"/>
              <a:t>e-mailadres en wachtwoord.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nl-NL" sz="2000"/>
              <a:t>Als </a:t>
            </a:r>
            <a:r>
              <a:rPr lang="nl-NL" sz="2000">
                <a:solidFill>
                  <a:srgbClr val="5C33FF"/>
                </a:solidFill>
              </a:rPr>
              <a:t>één</a:t>
            </a:r>
            <a:r>
              <a:rPr lang="nl-NL" sz="2000"/>
              <a:t> van de websites wordt gekraakt dan kunnen ze overal bij.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33FF"/>
              </a:buClr>
              <a:buSzPts val="3600"/>
              <a:buFont typeface="Calibri"/>
              <a:buNone/>
            </a:pPr>
            <a:r>
              <a:rPr lang="nl-NL"/>
              <a:t>Wat te doen?</a:t>
            </a:r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NL"/>
              <a:t>Daarom is het beter om voor elke website een </a:t>
            </a:r>
            <a:r>
              <a:rPr lang="nl-NL">
                <a:solidFill>
                  <a:srgbClr val="5C33FF"/>
                </a:solidFill>
              </a:rPr>
              <a:t>sterk</a:t>
            </a:r>
            <a:r>
              <a:rPr lang="nl-NL"/>
              <a:t> en </a:t>
            </a:r>
            <a:r>
              <a:rPr lang="nl-NL">
                <a:solidFill>
                  <a:srgbClr val="5C33FF"/>
                </a:solidFill>
              </a:rPr>
              <a:t>uniek</a:t>
            </a:r>
            <a:r>
              <a:rPr lang="nl-NL"/>
              <a:t> </a:t>
            </a:r>
            <a:r>
              <a:rPr lang="nl-NL">
                <a:solidFill>
                  <a:srgbClr val="5C33FF"/>
                </a:solidFill>
              </a:rPr>
              <a:t>wachtwoord</a:t>
            </a:r>
            <a:r>
              <a:rPr lang="nl-NL"/>
              <a:t> te gebruiken.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nl-NL"/>
              <a:t>Maar dat is vaak vrij lastig te onthouden.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/>
              <a:t>Oplossing: </a:t>
            </a:r>
            <a:r>
              <a:rPr lang="nl-NL">
                <a:solidFill>
                  <a:srgbClr val="5C33FF"/>
                </a:solidFill>
              </a:rPr>
              <a:t>Password managers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33FF"/>
              </a:buClr>
              <a:buSzPts val="3600"/>
              <a:buFont typeface="Calibri"/>
              <a:buNone/>
            </a:pPr>
            <a:r>
              <a:rPr lang="nl-NL"/>
              <a:t>Password manager</a:t>
            </a:r>
            <a:endParaRPr/>
          </a:p>
        </p:txBody>
      </p:sp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686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/>
              <a:t>Verzint voor jou voor elke website een nieuw en sterk wachtwoord.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/>
              <a:t>Deze bewaard hij in je </a:t>
            </a:r>
            <a:r>
              <a:rPr lang="nl-NL">
                <a:solidFill>
                  <a:srgbClr val="5C33FF"/>
                </a:solidFill>
              </a:rPr>
              <a:t>‘kluis’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/>
              <a:t>Vult het wachtwoord automatisch voor je in op jouw apparaten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nl-NL"/>
              <a:t>na dat je je </a:t>
            </a:r>
            <a:r>
              <a:rPr lang="nl-NL">
                <a:solidFill>
                  <a:srgbClr val="5C33FF"/>
                </a:solidFill>
              </a:rPr>
              <a:t>hoofdwachtwoord</a:t>
            </a:r>
            <a:r>
              <a:rPr lang="nl-NL"/>
              <a:t> hebt ingevuld om je kluis te openen.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33FF"/>
              </a:buClr>
              <a:buSzPts val="3600"/>
              <a:buFont typeface="Calibri"/>
              <a:buNone/>
            </a:pPr>
            <a:r>
              <a:rPr lang="nl-NL"/>
              <a:t>Verzinnen				Invullen</a:t>
            </a:r>
            <a:endParaRPr/>
          </a:p>
        </p:txBody>
      </p:sp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 r="66663"/>
          <a:stretch/>
        </p:blipFill>
        <p:spPr>
          <a:xfrm>
            <a:off x="6278107" y="1466576"/>
            <a:ext cx="3029765" cy="50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6590"/>
          <a:stretch/>
        </p:blipFill>
        <p:spPr>
          <a:xfrm>
            <a:off x="838200" y="1466576"/>
            <a:ext cx="3036575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33FF"/>
              </a:buClr>
              <a:buSzPts val="3600"/>
              <a:buFont typeface="Calibri"/>
              <a:buNone/>
            </a:pPr>
            <a:r>
              <a:rPr lang="nl-NL"/>
              <a:t>Two factor autenticatie (2FA)</a:t>
            </a:r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28251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Nog veiliger is om op </a:t>
            </a:r>
            <a:r>
              <a:rPr lang="nl-NL" sz="2400">
                <a:solidFill>
                  <a:srgbClr val="5C33FF"/>
                </a:solidFill>
              </a:rPr>
              <a:t>twee manier </a:t>
            </a:r>
            <a:r>
              <a:rPr lang="nl-NL" sz="2400"/>
              <a:t>te laten zien wie je bent.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nl-NL" sz="2000"/>
              <a:t>Je wachtwoord invullen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nl-NL" sz="2000"/>
              <a:t>Op een ander apparaat die jij bezit een bevestiging geven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Dit kan bijvoorbeeld door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nl-NL" sz="2000"/>
              <a:t>naar je bekende 06-nummer een code wordt gestuurd.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nl-NL" sz="2000"/>
              <a:t>Een mailtje met bevestigingslink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nl-NL" sz="2000"/>
              <a:t>Je op een ander apparaat waar je ingelogd bent ‘toestemming’ </a:t>
            </a:r>
            <a:br>
              <a:rPr lang="nl-NL" sz="2000"/>
            </a:br>
            <a:r>
              <a:rPr lang="nl-NL" sz="2000"/>
              <a:t>moet geven.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33FF"/>
              </a:buClr>
              <a:buSzPts val="3600"/>
              <a:buFont typeface="Calibri"/>
              <a:buNone/>
            </a:pPr>
            <a:r>
              <a:rPr lang="nl-NL"/>
              <a:t>2FA voorbeelden</a:t>
            </a:r>
            <a:endParaRPr/>
          </a:p>
        </p:txBody>
      </p:sp>
      <p:sp>
        <p:nvSpPr>
          <p:cNvPr id="149" name="Google Shape;14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50" name="Google Shape;150;p9" descr="How to Use Google 2FA Without Phone"/>
          <p:cNvPicPr preferRelativeResize="0"/>
          <p:nvPr/>
        </p:nvPicPr>
        <p:blipFill rotWithShape="1">
          <a:blip r:embed="rId3">
            <a:alphaModFix/>
          </a:blip>
          <a:srcRect l="23266" t="5324" r="32452" b="25874"/>
          <a:stretch/>
        </p:blipFill>
        <p:spPr>
          <a:xfrm>
            <a:off x="346129" y="1286447"/>
            <a:ext cx="4193589" cy="475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9" descr="Two-factor-authentication For Your Token - Coinmonks - Medium"/>
          <p:cNvPicPr preferRelativeResize="0"/>
          <p:nvPr/>
        </p:nvPicPr>
        <p:blipFill rotWithShape="1">
          <a:blip r:embed="rId4">
            <a:alphaModFix/>
          </a:blip>
          <a:srcRect l="23718" r="22082"/>
          <a:stretch/>
        </p:blipFill>
        <p:spPr>
          <a:xfrm>
            <a:off x="4234918" y="526942"/>
            <a:ext cx="2716234" cy="5804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" descr="Authentication – Baltic Bearing Supply GmbH"/>
          <p:cNvPicPr preferRelativeResize="0"/>
          <p:nvPr/>
        </p:nvPicPr>
        <p:blipFill rotWithShape="1">
          <a:blip r:embed="rId5">
            <a:alphaModFix/>
          </a:blip>
          <a:srcRect l="25016" r="25357"/>
          <a:stretch/>
        </p:blipFill>
        <p:spPr>
          <a:xfrm>
            <a:off x="7543872" y="215100"/>
            <a:ext cx="3263153" cy="4184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 descr="Security How-To: Enable two-factor authentication on iOS 9 and OS ..."/>
          <p:cNvPicPr preferRelativeResize="0"/>
          <p:nvPr/>
        </p:nvPicPr>
        <p:blipFill rotWithShape="1">
          <a:blip r:embed="rId6">
            <a:alphaModFix/>
          </a:blip>
          <a:srcRect l="11223" r="10801"/>
          <a:stretch/>
        </p:blipFill>
        <p:spPr>
          <a:xfrm>
            <a:off x="2442923" y="1286447"/>
            <a:ext cx="7427260" cy="4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B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Macintosh PowerPoint</Application>
  <PresentationFormat>Breedbeeld</PresentationFormat>
  <Paragraphs>47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Quicksand</vt:lpstr>
      <vt:lpstr>Arial</vt:lpstr>
      <vt:lpstr>Lato</vt:lpstr>
      <vt:lpstr>Calibri</vt:lpstr>
      <vt:lpstr>Lato Light</vt:lpstr>
      <vt:lpstr>DB</vt:lpstr>
      <vt:lpstr>Je account op slot zetten</vt:lpstr>
      <vt:lpstr>Hoe goed zijn jouw accounts beveiligd?</vt:lpstr>
      <vt:lpstr>Hoe goed zijn jouw accounts beveiligd?</vt:lpstr>
      <vt:lpstr>Waarom moet je je accounts beschermen?</vt:lpstr>
      <vt:lpstr>Wat te doen?</vt:lpstr>
      <vt:lpstr>Password manager</vt:lpstr>
      <vt:lpstr>Verzinnen    Invullen</vt:lpstr>
      <vt:lpstr>Two factor autenticatie (2FA)</vt:lpstr>
      <vt:lpstr>2FA voorbeelden</vt:lpstr>
      <vt:lpstr>Aan de slag!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account op slot zetten</dc:title>
  <dc:creator>Middel, L.M.</dc:creator>
  <cp:lastModifiedBy>Kirsten van der Winden</cp:lastModifiedBy>
  <cp:revision>1</cp:revision>
  <dcterms:created xsi:type="dcterms:W3CDTF">2020-04-30T13:12:06Z</dcterms:created>
  <dcterms:modified xsi:type="dcterms:W3CDTF">2021-03-22T14:46:37Z</dcterms:modified>
</cp:coreProperties>
</file>